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nter Light"/>
      <p:regular r:id="rId17"/>
      <p:bold r:id="rId18"/>
      <p:italic r:id="rId19"/>
      <p:boldItalic r:id="rId20"/>
    </p:embeddedFont>
    <p:embeddedFont>
      <p:font typeface="Inter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hcyu/AH7ovbKbdAhcxUOXTumgd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Inter-boldItalic.fntdata"/><Relationship Id="rId10" Type="http://schemas.openxmlformats.org/officeDocument/2006/relationships/slide" Target="slides/slide6.xml"/><Relationship Id="rId21" Type="http://schemas.openxmlformats.org/officeDocument/2006/relationships/font" Target="fonts/Int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Ligh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InterLight-italic.fntdata"/><Relationship Id="rId6" Type="http://schemas.openxmlformats.org/officeDocument/2006/relationships/slide" Target="slides/slide2.xml"/><Relationship Id="rId18" Type="http://schemas.openxmlformats.org/officeDocument/2006/relationships/font" Target="fonts/Inter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a5c70ac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a5c70ac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8a5c70ac2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6280190" y="9678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6280190" y="1557576"/>
            <a:ext cx="631650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LOGIN FORM TESTING </a:t>
            </a:r>
            <a:endParaRPr b="0" i="0" sz="445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6280190" y="260651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64" name="Google Shape;64;p1"/>
          <p:cNvSpPr/>
          <p:nvPr/>
        </p:nvSpPr>
        <p:spPr>
          <a:xfrm>
            <a:off x="6280190" y="3309580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Ensuring Secure and       Reliable Login Through Functional and Boundary Testing</a:t>
            </a:r>
            <a:endParaRPr b="0" i="0" sz="4450" u="none" cap="none" strike="noStrike"/>
          </a:p>
        </p:txBody>
      </p:sp>
      <p:sp>
        <p:nvSpPr>
          <p:cNvPr id="65" name="Google Shape;65;p1"/>
          <p:cNvSpPr/>
          <p:nvPr/>
        </p:nvSpPr>
        <p:spPr>
          <a:xfrm>
            <a:off x="6280190" y="648485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66" name="Google Shape;66;p1"/>
          <p:cNvSpPr/>
          <p:nvPr/>
        </p:nvSpPr>
        <p:spPr>
          <a:xfrm>
            <a:off x="6280190" y="710291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67" name="Google Shape;67;p1" title="Screenshot 2025-09-14 at 4.54.3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6050" y="7016175"/>
            <a:ext cx="34480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6260902" y="784384"/>
            <a:ext cx="7233642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Inter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Broad Areas of Application</a:t>
            </a:r>
            <a:endParaRPr b="0" i="0" sz="4350" u="none" cap="none" strike="noStrike"/>
          </a:p>
        </p:txBody>
      </p:sp>
      <p:sp>
        <p:nvSpPr>
          <p:cNvPr id="233" name="Google Shape;233;p9"/>
          <p:cNvSpPr/>
          <p:nvPr/>
        </p:nvSpPr>
        <p:spPr>
          <a:xfrm>
            <a:off x="6260902" y="1807726"/>
            <a:ext cx="7594997" cy="70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secure login framework is indispensable across various industries where data integrity and user trust are paramount.</a:t>
            </a:r>
            <a:endParaRPr b="0" i="0" sz="1700" u="none" cap="none" strike="noStrike"/>
          </a:p>
        </p:txBody>
      </p:sp>
      <p:sp>
        <p:nvSpPr>
          <p:cNvPr id="234" name="Google Shape;234;p9"/>
          <p:cNvSpPr/>
          <p:nvPr/>
        </p:nvSpPr>
        <p:spPr>
          <a:xfrm>
            <a:off x="6260902" y="2963823"/>
            <a:ext cx="3527584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Banking &amp; Finance: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Protecting sensitive financial data and transactions.</a:t>
            </a:r>
            <a:endParaRPr b="0" i="0" sz="1700" u="none" cap="none" strike="noStrike"/>
          </a:p>
        </p:txBody>
      </p:sp>
      <p:sp>
        <p:nvSpPr>
          <p:cNvPr id="235" name="Google Shape;235;p9"/>
          <p:cNvSpPr/>
          <p:nvPr/>
        </p:nvSpPr>
        <p:spPr>
          <a:xfrm>
            <a:off x="6260902" y="4103489"/>
            <a:ext cx="3527584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E-commerce: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Securing customer accounts, payment information, and order history.</a:t>
            </a:r>
            <a:endParaRPr b="0" i="0" sz="1700" u="none" cap="none" strike="noStrike"/>
          </a:p>
        </p:txBody>
      </p:sp>
      <p:sp>
        <p:nvSpPr>
          <p:cNvPr id="236" name="Google Shape;236;p9"/>
          <p:cNvSpPr/>
          <p:nvPr/>
        </p:nvSpPr>
        <p:spPr>
          <a:xfrm>
            <a:off x="6260902" y="5243155"/>
            <a:ext cx="3527584" cy="1770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Enterprise Systems: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Safeguarding internal company data, employee records, and confidential business operations.</a:t>
            </a:r>
            <a:endParaRPr b="0" i="0" sz="1700" u="none" cap="none" strike="noStrike"/>
          </a:p>
        </p:txBody>
      </p:sp>
      <p:sp>
        <p:nvSpPr>
          <p:cNvPr id="237" name="Google Shape;237;p9"/>
          <p:cNvSpPr/>
          <p:nvPr/>
        </p:nvSpPr>
        <p:spPr>
          <a:xfrm>
            <a:off x="10335935" y="2963823"/>
            <a:ext cx="3527584" cy="1416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Mobile Applications: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Ensuring secure access on various devices and platforms.</a:t>
            </a:r>
            <a:endParaRPr b="0" i="0" sz="1700" u="none" cap="none" strike="noStrike"/>
          </a:p>
        </p:txBody>
      </p:sp>
      <p:sp>
        <p:nvSpPr>
          <p:cNvPr id="238" name="Google Shape;238;p9"/>
          <p:cNvSpPr/>
          <p:nvPr/>
        </p:nvSpPr>
        <p:spPr>
          <a:xfrm>
            <a:off x="10335935" y="4457581"/>
            <a:ext cx="3527584" cy="1416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Education Platforms: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Protecting student and faculty data, academic records, and intellectual property.</a:t>
            </a:r>
            <a:endParaRPr b="0" i="0" sz="1700" u="none" cap="none" strike="noStrike"/>
          </a:p>
        </p:txBody>
      </p:sp>
      <p:sp>
        <p:nvSpPr>
          <p:cNvPr id="239" name="Google Shape;239;p9"/>
          <p:cNvSpPr/>
          <p:nvPr/>
        </p:nvSpPr>
        <p:spPr>
          <a:xfrm>
            <a:off x="10335935" y="5951339"/>
            <a:ext cx="3527584" cy="1416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Healthcare Systems: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Securing patient information and ensuring compliance with privacy regulations.</a:t>
            </a:r>
            <a:endParaRPr b="0" i="0" sz="1700" u="none" cap="none" strike="noStrike"/>
          </a:p>
        </p:txBody>
      </p:sp>
      <p:pic>
        <p:nvPicPr>
          <p:cNvPr id="240" name="Google Shape;240;p9" title="Screenshot 2025-09-14 at 4.54.3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400" y="7248464"/>
            <a:ext cx="2795333" cy="91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742236" y="751761"/>
            <a:ext cx="8788003" cy="662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Inter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Expected Output and Deliverables</a:t>
            </a:r>
            <a:endParaRPr b="0" i="0" sz="4150" u="none" cap="none" strike="noStrike"/>
          </a:p>
        </p:txBody>
      </p:sp>
      <p:sp>
        <p:nvSpPr>
          <p:cNvPr id="247" name="Google Shape;247;p10"/>
          <p:cNvSpPr/>
          <p:nvPr/>
        </p:nvSpPr>
        <p:spPr>
          <a:xfrm>
            <a:off x="742236" y="1838682"/>
            <a:ext cx="13145929" cy="6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framework will produce concrete deliverables that offer clear insights into the security posture and reliability of login mechanisms.</a:t>
            </a:r>
            <a:endParaRPr b="0" i="0" sz="1650" u="none" cap="none" strike="noStrike"/>
          </a:p>
        </p:txBody>
      </p:sp>
      <p:sp>
        <p:nvSpPr>
          <p:cNvPr id="248" name="Google Shape;248;p10"/>
          <p:cNvSpPr/>
          <p:nvPr/>
        </p:nvSpPr>
        <p:spPr>
          <a:xfrm>
            <a:off x="742236" y="2755702"/>
            <a:ext cx="6466880" cy="2085380"/>
          </a:xfrm>
          <a:prstGeom prst="roundRect">
            <a:avLst>
              <a:gd fmla="val 4272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961906" y="2975372"/>
            <a:ext cx="636270" cy="636270"/>
          </a:xfrm>
          <a:prstGeom prst="roundRect">
            <a:avLst>
              <a:gd fmla="val 1436982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928" y="3114556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961906" y="3823692"/>
            <a:ext cx="4109442" cy="33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Functional Test Cases &amp; Results</a:t>
            </a:r>
            <a:endParaRPr b="0" i="0" sz="2050" u="none" cap="none" strike="noStrike"/>
          </a:p>
        </p:txBody>
      </p:sp>
      <p:sp>
        <p:nvSpPr>
          <p:cNvPr id="252" name="Google Shape;252;p10"/>
          <p:cNvSpPr/>
          <p:nvPr/>
        </p:nvSpPr>
        <p:spPr>
          <a:xfrm>
            <a:off x="961906" y="4282202"/>
            <a:ext cx="6027539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Detailed reports on pass/fail status for all login scenarios.</a:t>
            </a:r>
            <a:endParaRPr b="0" i="0" sz="1650" u="none" cap="none" strike="noStrike"/>
          </a:p>
        </p:txBody>
      </p:sp>
      <p:sp>
        <p:nvSpPr>
          <p:cNvPr id="253" name="Google Shape;253;p10"/>
          <p:cNvSpPr/>
          <p:nvPr/>
        </p:nvSpPr>
        <p:spPr>
          <a:xfrm>
            <a:off x="7421166" y="2755702"/>
            <a:ext cx="6466999" cy="2085380"/>
          </a:xfrm>
          <a:prstGeom prst="roundRect">
            <a:avLst>
              <a:gd fmla="val 4272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7640836" y="2975372"/>
            <a:ext cx="636270" cy="636270"/>
          </a:xfrm>
          <a:prstGeom prst="roundRect">
            <a:avLst>
              <a:gd fmla="val 1436982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5" name="Google Shape;2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858" y="3114556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0"/>
          <p:cNvSpPr/>
          <p:nvPr/>
        </p:nvSpPr>
        <p:spPr>
          <a:xfrm>
            <a:off x="7640836" y="3823692"/>
            <a:ext cx="2907030" cy="33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Boundary Test Results</a:t>
            </a:r>
            <a:endParaRPr b="0" i="0" sz="2050" u="none" cap="none" strike="noStrike"/>
          </a:p>
        </p:txBody>
      </p:sp>
      <p:sp>
        <p:nvSpPr>
          <p:cNvPr id="257" name="Google Shape;257;p10"/>
          <p:cNvSpPr/>
          <p:nvPr/>
        </p:nvSpPr>
        <p:spPr>
          <a:xfrm>
            <a:off x="7640836" y="4282202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Analysis of input field vulnerabilities at critical boundaries.</a:t>
            </a:r>
            <a:endParaRPr b="0" i="0" sz="1650" u="none" cap="none" strike="noStrike"/>
          </a:p>
        </p:txBody>
      </p:sp>
      <p:sp>
        <p:nvSpPr>
          <p:cNvPr id="258" name="Google Shape;258;p10"/>
          <p:cNvSpPr/>
          <p:nvPr/>
        </p:nvSpPr>
        <p:spPr>
          <a:xfrm>
            <a:off x="742236" y="5053132"/>
            <a:ext cx="6466880" cy="2424589"/>
          </a:xfrm>
          <a:prstGeom prst="roundRect">
            <a:avLst>
              <a:gd fmla="val 367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961906" y="5272802"/>
            <a:ext cx="636270" cy="636270"/>
          </a:xfrm>
          <a:prstGeom prst="roundRect">
            <a:avLst>
              <a:gd fmla="val 1436982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0" name="Google Shape;2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6928" y="5411986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/>
          <p:nvPr/>
        </p:nvSpPr>
        <p:spPr>
          <a:xfrm>
            <a:off x="961906" y="6121122"/>
            <a:ext cx="3750469" cy="33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Security Vulnerability Report</a:t>
            </a:r>
            <a:endParaRPr b="0" i="0" sz="2050" u="none" cap="none" strike="noStrike"/>
          </a:p>
        </p:txBody>
      </p:sp>
      <p:sp>
        <p:nvSpPr>
          <p:cNvPr id="262" name="Google Shape;262;p10"/>
          <p:cNvSpPr/>
          <p:nvPr/>
        </p:nvSpPr>
        <p:spPr>
          <a:xfrm>
            <a:off x="961906" y="6579632"/>
            <a:ext cx="6027539" cy="6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Identification of SQL injection and other security flaws with recommendations.</a:t>
            </a:r>
            <a:endParaRPr b="0" i="0" sz="165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7421166" y="5053132"/>
            <a:ext cx="6466999" cy="2424589"/>
          </a:xfrm>
          <a:prstGeom prst="roundRect">
            <a:avLst>
              <a:gd fmla="val 367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7640836" y="5272802"/>
            <a:ext cx="636270" cy="636270"/>
          </a:xfrm>
          <a:prstGeom prst="roundRect">
            <a:avLst>
              <a:gd fmla="val 1436982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5858" y="5411986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/>
          <p:nvPr/>
        </p:nvSpPr>
        <p:spPr>
          <a:xfrm>
            <a:off x="7640836" y="6121122"/>
            <a:ext cx="3955018" cy="33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Improved Reliability &amp; Security</a:t>
            </a:r>
            <a:endParaRPr b="0" i="0" sz="2050" u="none" cap="none" strike="noStrike"/>
          </a:p>
        </p:txBody>
      </p:sp>
      <p:sp>
        <p:nvSpPr>
          <p:cNvPr id="267" name="Google Shape;267;p10"/>
          <p:cNvSpPr/>
          <p:nvPr/>
        </p:nvSpPr>
        <p:spPr>
          <a:xfrm>
            <a:off x="7640836" y="6579632"/>
            <a:ext cx="6027658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demonstrably more secure and robust login system.</a:t>
            </a:r>
            <a:endParaRPr b="0" i="0" sz="1650" u="none" cap="none" strike="noStrike"/>
          </a:p>
        </p:txBody>
      </p:sp>
      <p:pic>
        <p:nvPicPr>
          <p:cNvPr id="268" name="Google Shape;268;p10" title="Screenshot 2025-09-14 at 4.54.3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99130" y="7507125"/>
            <a:ext cx="2033395" cy="6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/>
          <p:nvPr/>
        </p:nvSpPr>
        <p:spPr>
          <a:xfrm>
            <a:off x="793790" y="67008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Conclusion: Towards a More Secure Digital Future</a:t>
            </a:r>
            <a:endParaRPr b="0" i="0" sz="4450" u="none" cap="none" strike="noStrike"/>
          </a:p>
        </p:txBody>
      </p:sp>
      <p:sp>
        <p:nvSpPr>
          <p:cNvPr id="276" name="Google Shape;276;p11"/>
          <p:cNvSpPr/>
          <p:nvPr/>
        </p:nvSpPr>
        <p:spPr>
          <a:xfrm>
            <a:off x="793790" y="2427803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implementation of a comprehensive login testing framework is not just a best practice; it's a necessity in today's digital landscape.</a:t>
            </a:r>
            <a:endParaRPr b="0" i="0" sz="1750" u="none" cap="none" strike="noStrike"/>
          </a:p>
        </p:txBody>
      </p:sp>
      <p:sp>
        <p:nvSpPr>
          <p:cNvPr id="277" name="Google Shape;277;p11"/>
          <p:cNvSpPr/>
          <p:nvPr/>
        </p:nvSpPr>
        <p:spPr>
          <a:xfrm>
            <a:off x="1133951" y="3748921"/>
            <a:ext cx="7216259" cy="2126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"By investing in thorough functional and boundary testing for login forms, organizations can significantly mitigate risks, protect user data, and build unwavering trust."</a:t>
            </a:r>
            <a:endParaRPr b="0" i="0" sz="2650" u="none" cap="none" strike="noStrike"/>
          </a:p>
        </p:txBody>
      </p:sp>
      <p:sp>
        <p:nvSpPr>
          <p:cNvPr id="278" name="Google Shape;278;p11"/>
          <p:cNvSpPr/>
          <p:nvPr/>
        </p:nvSpPr>
        <p:spPr>
          <a:xfrm>
            <a:off x="793790" y="3408759"/>
            <a:ext cx="30480" cy="2806779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793790" y="6470690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framework empowers developers and QA engineers to deliver applications with superior security and reliability, fostering a safer online experience for everyone.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Team Members</a:t>
            </a:r>
            <a:endParaRPr b="0" i="0" sz="44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2300090032 - NAGABOINA VENKATA SAI KRISHNA</a:t>
            </a:r>
            <a:endParaRPr b="0" i="0" sz="17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2300090074 - SEELAM AKHIL KUMAR REDDY</a:t>
            </a:r>
            <a:endParaRPr b="0" i="0" sz="17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2300090111 - SHAIK SUMAIYA SAMREEN</a:t>
            </a:r>
            <a:endParaRPr b="0" i="0" sz="17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2300090352- KOPPINEEDI VEERA VENKATA SATYANARAYANA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735925" y="560726"/>
            <a:ext cx="6637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Inter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Presentation Contents</a:t>
            </a:r>
            <a:endParaRPr b="0" i="0" sz="41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4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1419225" y="1727954"/>
            <a:ext cx="2937629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Introduction &amp; Problem</a:t>
            </a:r>
            <a:endParaRPr b="0" i="0" sz="20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Understanding the critical need for robust login security.</a:t>
            </a:r>
            <a:endParaRPr b="0" i="0" sz="16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4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419225" y="3011805"/>
            <a:ext cx="4018359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Existing Solutions &amp; Limitations</a:t>
            </a:r>
            <a:endParaRPr b="0" i="0" sz="20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Review of current testing approaches and their shortcomings.</a:t>
            </a:r>
            <a:endParaRPr b="0" i="0" sz="16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45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1419225" y="4295656"/>
            <a:ext cx="3750588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Proposed Testing Framework</a:t>
            </a:r>
            <a:endParaRPr b="0" i="0" sz="205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new, comprehensive strategy for login validation.</a:t>
            </a:r>
            <a:endParaRPr b="0" i="0" sz="16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45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1419225" y="5579507"/>
            <a:ext cx="3500557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Technologies &amp; Application</a:t>
            </a:r>
            <a:endParaRPr b="0" i="0" sz="205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Tools and real-world use cases for our framework.</a:t>
            </a:r>
            <a:endParaRPr b="0" i="0" sz="165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450" u="none" cap="none" strike="noStrike"/>
          </a:p>
        </p:txBody>
      </p:sp>
      <p:sp>
        <p:nvSpPr>
          <p:cNvPr id="103" name="Google Shape;103;p3"/>
          <p:cNvSpPr/>
          <p:nvPr/>
        </p:nvSpPr>
        <p:spPr>
          <a:xfrm>
            <a:off x="1419225" y="6863358"/>
            <a:ext cx="4338638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Expected Outcomes &amp; Conclusion</a:t>
            </a:r>
            <a:endParaRPr b="0" i="0" sz="205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Anticipated benefits and future implications.</a:t>
            </a:r>
            <a:endParaRPr b="0" i="0" sz="1650" u="none" cap="none" strike="noStrike"/>
          </a:p>
        </p:txBody>
      </p:sp>
      <p:pic>
        <p:nvPicPr>
          <p:cNvPr id="105" name="Google Shape;105;p3" title="Screenshot 2025-09-14 at 4.54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347" y="7023225"/>
            <a:ext cx="34480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721638" y="566976"/>
            <a:ext cx="11353919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Introduction: The Critical Role of Login Forms</a:t>
            </a:r>
            <a:endParaRPr b="0" i="0" sz="40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Login forms are the </a:t>
            </a: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first line of defense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any digital system.</a:t>
            </a:r>
            <a:endParaRPr b="0" i="0" sz="160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They protect </a:t>
            </a: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sensitive user data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and ensure only </a:t>
            </a: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authorized users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can access the system.</a:t>
            </a:r>
            <a:endParaRPr b="0" i="0" sz="16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Improperly tested login forms can lead to:</a:t>
            </a:r>
            <a:endParaRPr b="0" i="0" sz="16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21638" y="379880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Unauthorized access to data</a:t>
            </a:r>
            <a:endParaRPr b="0" i="0" sz="16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721638" y="4200882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Login errors for valid users</a:t>
            </a:r>
            <a:endParaRPr b="0" i="0" sz="16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721638" y="4602956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Security vulnerabilities like SQL injection</a:t>
            </a:r>
            <a:endParaRPr b="0" i="0" sz="16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721638" y="511837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Proper testing ensures:</a:t>
            </a:r>
            <a:endParaRPr b="0" i="0" sz="16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721638" y="5633799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Only valid users can log in</a:t>
            </a:r>
            <a:endParaRPr b="0" i="0" sz="16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721638" y="6035873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Errors are handled safely and clearly</a:t>
            </a:r>
            <a:endParaRPr b="0" i="0" sz="160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721638" y="643794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Strong passwords and secure input handling</a:t>
            </a:r>
            <a:endParaRPr b="0" i="0" sz="1600" u="none" cap="none" strike="noStrike"/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5845969" cy="584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title="Screenshot 2025-09-14 at 4.54.3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586" y="7598450"/>
            <a:ext cx="1721715" cy="5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666512" y="547807"/>
            <a:ext cx="13001387" cy="595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Inter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Problem Statement: Common Login Form Vulnerabilities</a:t>
            </a:r>
            <a:endParaRPr b="0" i="0" sz="37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666512" y="1523762"/>
            <a:ext cx="1329737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Login forms often suffer from critical flaws that, if exploited, can lead to severe security breaches. These issues stem from various shortcomings in validation and error handling.</a:t>
            </a:r>
            <a:endParaRPr b="0" i="0" sz="14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666512" y="2347555"/>
            <a:ext cx="6553438" cy="1752719"/>
          </a:xfrm>
          <a:prstGeom prst="roundRect">
            <a:avLst>
              <a:gd fmla="val 6260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643652" y="2347555"/>
            <a:ext cx="91440" cy="17527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948333" y="2560796"/>
            <a:ext cx="2817138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Weak Password Policies</a:t>
            </a:r>
            <a:endParaRPr b="0" i="0" sz="18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948333" y="2972633"/>
            <a:ext cx="605837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Login forms may allow easily guessable or commonly used passwords, making accounts vulnerable to dictionary and brute-force attacks.</a:t>
            </a:r>
            <a:endParaRPr b="0" i="0" sz="14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7410331" y="2347555"/>
            <a:ext cx="6553557" cy="1752719"/>
          </a:xfrm>
          <a:prstGeom prst="roundRect">
            <a:avLst>
              <a:gd fmla="val 6260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7387471" y="2347555"/>
            <a:ext cx="91440" cy="17527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692152" y="2560796"/>
            <a:ext cx="320206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Insufficient Input Validation</a:t>
            </a:r>
            <a:endParaRPr b="0" i="0" sz="18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7692152" y="2972633"/>
            <a:ext cx="605849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Failure to properly sanitize user inputs can lead to injection attacks (e.g., SQL Injection, XSS) that compromise data or execute malicious code.</a:t>
            </a:r>
            <a:endParaRPr b="0" i="0" sz="145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666512" y="4290655"/>
            <a:ext cx="6553438" cy="1752719"/>
          </a:xfrm>
          <a:prstGeom prst="roundRect">
            <a:avLst>
              <a:gd fmla="val 6260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643652" y="4290655"/>
            <a:ext cx="91440" cy="17527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948333" y="4503896"/>
            <a:ext cx="286047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Verbose Error Messages</a:t>
            </a:r>
            <a:endParaRPr b="0" i="0" sz="1850" u="none" cap="none" strike="noStrike"/>
          </a:p>
        </p:txBody>
      </p:sp>
      <p:sp>
        <p:nvSpPr>
          <p:cNvPr id="142" name="Google Shape;142;p5"/>
          <p:cNvSpPr/>
          <p:nvPr/>
        </p:nvSpPr>
        <p:spPr>
          <a:xfrm>
            <a:off x="948333" y="4915733"/>
            <a:ext cx="605837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Overly descriptive error messages can reveal sensitive information about the system's internal structure or validate usernames, aiding attackers.</a:t>
            </a:r>
            <a:endParaRPr b="0" i="0" sz="145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7410331" y="4290655"/>
            <a:ext cx="6553557" cy="1752719"/>
          </a:xfrm>
          <a:prstGeom prst="roundRect">
            <a:avLst>
              <a:gd fmla="val 6260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7387471" y="4290655"/>
            <a:ext cx="91440" cy="17527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7692152" y="4503896"/>
            <a:ext cx="3109436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Poor Session Management</a:t>
            </a:r>
            <a:endParaRPr b="0" i="0" sz="1850" u="none" cap="none" strike="noStrike"/>
          </a:p>
        </p:txBody>
      </p:sp>
      <p:sp>
        <p:nvSpPr>
          <p:cNvPr id="146" name="Google Shape;146;p5"/>
          <p:cNvSpPr/>
          <p:nvPr/>
        </p:nvSpPr>
        <p:spPr>
          <a:xfrm>
            <a:off x="7692152" y="4915733"/>
            <a:ext cx="605849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Improper handling of user sessions can lead to session hijacking, fixation, or token prediction, allowing unauthorized access.</a:t>
            </a:r>
            <a:endParaRPr b="0" i="0" sz="1450" u="none" cap="none" strike="noStrike"/>
          </a:p>
        </p:txBody>
      </p:sp>
      <p:sp>
        <p:nvSpPr>
          <p:cNvPr id="147" name="Google Shape;147;p5"/>
          <p:cNvSpPr/>
          <p:nvPr/>
        </p:nvSpPr>
        <p:spPr>
          <a:xfrm>
            <a:off x="666512" y="6233755"/>
            <a:ext cx="6553438" cy="1447919"/>
          </a:xfrm>
          <a:prstGeom prst="roundRect">
            <a:avLst>
              <a:gd fmla="val 7578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43652" y="6233755"/>
            <a:ext cx="91440" cy="14479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948333" y="6446996"/>
            <a:ext cx="3036094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Brute-Force Protection</a:t>
            </a:r>
            <a:endParaRPr b="0" i="0" sz="1850" u="none" cap="none" strike="noStrike"/>
          </a:p>
        </p:txBody>
      </p:sp>
      <p:sp>
        <p:nvSpPr>
          <p:cNvPr id="150" name="Google Shape;150;p5"/>
          <p:cNvSpPr/>
          <p:nvPr/>
        </p:nvSpPr>
        <p:spPr>
          <a:xfrm>
            <a:off x="948333" y="6858833"/>
            <a:ext cx="605837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mechanisms like rate limiting or account lockouts allows attackers to repeatedly guess credentials until they succeed.</a:t>
            </a:r>
            <a:endParaRPr b="0" i="0" sz="1450" u="none" cap="none" strike="noStrike"/>
          </a:p>
        </p:txBody>
      </p:sp>
      <p:sp>
        <p:nvSpPr>
          <p:cNvPr id="151" name="Google Shape;151;p5"/>
          <p:cNvSpPr/>
          <p:nvPr/>
        </p:nvSpPr>
        <p:spPr>
          <a:xfrm>
            <a:off x="7410331" y="6233755"/>
            <a:ext cx="6553557" cy="1447919"/>
          </a:xfrm>
          <a:prstGeom prst="roundRect">
            <a:avLst>
              <a:gd fmla="val 7578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7387471" y="6233755"/>
            <a:ext cx="91440" cy="1447919"/>
          </a:xfrm>
          <a:prstGeom prst="roundRect">
            <a:avLst>
              <a:gd fmla="val 8748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7692152" y="6446996"/>
            <a:ext cx="3032998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Missing Multi-Factor Auth</a:t>
            </a:r>
            <a:endParaRPr b="0" i="0" sz="1850" u="none" cap="none" strike="noStrike"/>
          </a:p>
        </p:txBody>
      </p:sp>
      <p:sp>
        <p:nvSpPr>
          <p:cNvPr id="154" name="Google Shape;154;p5"/>
          <p:cNvSpPr/>
          <p:nvPr/>
        </p:nvSpPr>
        <p:spPr>
          <a:xfrm>
            <a:off x="7692152" y="6858833"/>
            <a:ext cx="605849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Without multi-factor authentication, a compromised password is often enough for an attacker to gain full access to an account.</a:t>
            </a:r>
            <a:endParaRPr b="0" i="0" sz="1450" u="none" cap="none" strike="noStrike"/>
          </a:p>
        </p:txBody>
      </p:sp>
      <p:pic>
        <p:nvPicPr>
          <p:cNvPr id="155" name="Google Shape;155;p5" title="Screenshot 2025-09-14 at 4.54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697" y="7681675"/>
            <a:ext cx="1680928" cy="5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704969" y="752237"/>
            <a:ext cx="7734062" cy="125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Inter"/>
              <a:buNone/>
            </a:pPr>
            <a:r>
              <a:rPr b="1" i="0" lang="en-US" sz="39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Existing Login Testing Methods and Their Limitations</a:t>
            </a:r>
            <a:endParaRPr b="0" i="0" sz="395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704969" y="2313265"/>
            <a:ext cx="7734062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various testing methods exist, they often provide incomplete coverage, leaving gaps that can be exploited by malicious actors.</a:t>
            </a:r>
            <a:endParaRPr b="0" i="0" sz="155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704969" y="3385780"/>
            <a:ext cx="2517815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Current Approaches</a:t>
            </a:r>
            <a:endParaRPr b="0" i="0" sz="195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704969" y="3901797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Basic functional tests (valid/invalid credentials)</a:t>
            </a:r>
            <a:endParaRPr b="0" i="0" sz="1550" u="none" cap="none" strike="noStrike"/>
          </a:p>
        </p:txBody>
      </p:sp>
      <p:sp>
        <p:nvSpPr>
          <p:cNvPr id="166" name="Google Shape;166;p6"/>
          <p:cNvSpPr/>
          <p:nvPr/>
        </p:nvSpPr>
        <p:spPr>
          <a:xfrm>
            <a:off x="704969" y="4616887"/>
            <a:ext cx="3621286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penetration testing</a:t>
            </a:r>
            <a:endParaRPr b="0" i="0" sz="1550" u="none" cap="none" strike="noStrike"/>
          </a:p>
        </p:txBody>
      </p:sp>
      <p:sp>
        <p:nvSpPr>
          <p:cNvPr id="167" name="Google Shape;167;p6"/>
          <p:cNvSpPr/>
          <p:nvPr/>
        </p:nvSpPr>
        <p:spPr>
          <a:xfrm>
            <a:off x="704969" y="5009674"/>
            <a:ext cx="3621286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automated UI tests</a:t>
            </a:r>
            <a:endParaRPr b="0" i="0" sz="1550" u="none" cap="none" strike="noStrike"/>
          </a:p>
        </p:txBody>
      </p:sp>
      <p:sp>
        <p:nvSpPr>
          <p:cNvPr id="168" name="Google Shape;168;p6"/>
          <p:cNvSpPr/>
          <p:nvPr/>
        </p:nvSpPr>
        <p:spPr>
          <a:xfrm>
            <a:off x="704969" y="5402461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Unit tests for backend authentication logic</a:t>
            </a:r>
            <a:endParaRPr b="0" i="0" sz="1550" u="none" cap="none" strike="noStrike"/>
          </a:p>
        </p:txBody>
      </p:sp>
      <p:sp>
        <p:nvSpPr>
          <p:cNvPr id="169" name="Google Shape;169;p6"/>
          <p:cNvSpPr/>
          <p:nvPr/>
        </p:nvSpPr>
        <p:spPr>
          <a:xfrm>
            <a:off x="4825365" y="3385780"/>
            <a:ext cx="2595443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Identified Limitations</a:t>
            </a:r>
            <a:endParaRPr b="0" i="0" sz="1950" u="none" cap="none" strike="noStrike"/>
          </a:p>
        </p:txBody>
      </p:sp>
      <p:sp>
        <p:nvSpPr>
          <p:cNvPr id="170" name="Google Shape;170;p6"/>
          <p:cNvSpPr/>
          <p:nvPr/>
        </p:nvSpPr>
        <p:spPr>
          <a:xfrm>
            <a:off x="4825365" y="3901797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of comprehensive boundary value analysis (BVA)</a:t>
            </a:r>
            <a:endParaRPr b="0" i="0" sz="1550" u="none" cap="none" strike="noStrike"/>
          </a:p>
        </p:txBody>
      </p:sp>
      <p:sp>
        <p:nvSpPr>
          <p:cNvPr id="171" name="Google Shape;171;p6"/>
          <p:cNvSpPr/>
          <p:nvPr/>
        </p:nvSpPr>
        <p:spPr>
          <a:xfrm>
            <a:off x="4825365" y="4616887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Inadequate focus on injection vulnerabilities</a:t>
            </a:r>
            <a:endParaRPr b="0" i="0" sz="1550" u="none" cap="none" strike="noStrike"/>
          </a:p>
        </p:txBody>
      </p:sp>
      <p:sp>
        <p:nvSpPr>
          <p:cNvPr id="172" name="Google Shape;172;p6"/>
          <p:cNvSpPr/>
          <p:nvPr/>
        </p:nvSpPr>
        <p:spPr>
          <a:xfrm>
            <a:off x="4825365" y="5331976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Inconsistent error message validation across systems</a:t>
            </a:r>
            <a:endParaRPr b="0" i="0" sz="1550" u="none" cap="none" strike="noStrike"/>
          </a:p>
        </p:txBody>
      </p:sp>
      <p:sp>
        <p:nvSpPr>
          <p:cNvPr id="173" name="Google Shape;173;p6"/>
          <p:cNvSpPr/>
          <p:nvPr/>
        </p:nvSpPr>
        <p:spPr>
          <a:xfrm>
            <a:off x="4825365" y="6047065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Time-consuming manual security checks</a:t>
            </a:r>
            <a:endParaRPr b="0" i="0" sz="1550" u="none" cap="none" strike="noStrike"/>
          </a:p>
        </p:txBody>
      </p:sp>
      <p:sp>
        <p:nvSpPr>
          <p:cNvPr id="174" name="Google Shape;174;p6"/>
          <p:cNvSpPr/>
          <p:nvPr/>
        </p:nvSpPr>
        <p:spPr>
          <a:xfrm>
            <a:off x="4825365" y="6762155"/>
            <a:ext cx="3621286" cy="644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coverage of complex password policies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766882" y="618948"/>
            <a:ext cx="130965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Inter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Proposed Solution: A Comprehensive Testing Framework</a:t>
            </a:r>
            <a:endParaRPr b="0" i="0" sz="4300" u="none" cap="none" strike="noStrike"/>
          </a:p>
        </p:txBody>
      </p:sp>
      <p:sp>
        <p:nvSpPr>
          <p:cNvPr id="181" name="Google Shape;181;p7"/>
          <p:cNvSpPr/>
          <p:nvPr/>
        </p:nvSpPr>
        <p:spPr>
          <a:xfrm>
            <a:off x="766882" y="2410063"/>
            <a:ext cx="13096637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framework integrates multiple testing methodologies to ensure robust login security and reliability, addressing the limitations of existing approaches.</a:t>
            </a:r>
            <a:endParaRPr b="0" i="0" sz="1700" u="none" cap="none" strike="noStrike"/>
          </a:p>
        </p:txBody>
      </p:sp>
      <p:sp>
        <p:nvSpPr>
          <p:cNvPr id="182" name="Google Shape;182;p7"/>
          <p:cNvSpPr/>
          <p:nvPr/>
        </p:nvSpPr>
        <p:spPr>
          <a:xfrm>
            <a:off x="766882" y="3357563"/>
            <a:ext cx="2190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 Ligh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  <a:endParaRPr b="0" i="0" sz="1700" u="none" cap="none" strike="noStrike"/>
          </a:p>
        </p:txBody>
      </p:sp>
      <p:sp>
        <p:nvSpPr>
          <p:cNvPr id="183" name="Google Shape;183;p7"/>
          <p:cNvSpPr/>
          <p:nvPr/>
        </p:nvSpPr>
        <p:spPr>
          <a:xfrm>
            <a:off x="766882" y="3699510"/>
            <a:ext cx="643878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766882" y="3870008"/>
            <a:ext cx="3859054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Enhanced Functional Testing</a:t>
            </a:r>
            <a:endParaRPr b="0" i="0" sz="2150" u="none" cap="none" strike="noStrike"/>
          </a:p>
        </p:txBody>
      </p:sp>
      <p:sp>
        <p:nvSpPr>
          <p:cNvPr id="185" name="Google Shape;185;p7"/>
          <p:cNvSpPr/>
          <p:nvPr/>
        </p:nvSpPr>
        <p:spPr>
          <a:xfrm>
            <a:off x="766882" y="4343757"/>
            <a:ext cx="6438781" cy="105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Automating comprehensive scenarios including valid, invalid, locked, and expired accounts. Verifying success and failure messages precisely.</a:t>
            </a:r>
            <a:endParaRPr b="0" i="0" sz="1700" u="none" cap="none" strike="noStrike"/>
          </a:p>
        </p:txBody>
      </p:sp>
      <p:sp>
        <p:nvSpPr>
          <p:cNvPr id="186" name="Google Shape;186;p7"/>
          <p:cNvSpPr/>
          <p:nvPr/>
        </p:nvSpPr>
        <p:spPr>
          <a:xfrm>
            <a:off x="7424737" y="3357563"/>
            <a:ext cx="2190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 Ligh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  <a:endParaRPr b="0" i="0" sz="1700" u="none" cap="none" strike="noStrike"/>
          </a:p>
        </p:txBody>
      </p:sp>
      <p:sp>
        <p:nvSpPr>
          <p:cNvPr id="187" name="Google Shape;187;p7"/>
          <p:cNvSpPr/>
          <p:nvPr/>
        </p:nvSpPr>
        <p:spPr>
          <a:xfrm>
            <a:off x="7424737" y="3699510"/>
            <a:ext cx="643878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7424737" y="3870008"/>
            <a:ext cx="4188619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Boundary Value Analysis (BVA)</a:t>
            </a:r>
            <a:endParaRPr b="0" i="0" sz="2150" u="none" cap="none" strike="noStrike"/>
          </a:p>
        </p:txBody>
      </p:sp>
      <p:sp>
        <p:nvSpPr>
          <p:cNvPr id="189" name="Google Shape;189;p7"/>
          <p:cNvSpPr/>
          <p:nvPr/>
        </p:nvSpPr>
        <p:spPr>
          <a:xfrm>
            <a:off x="7424737" y="4343757"/>
            <a:ext cx="6438781" cy="105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Systematic testing of input fields (usernames, passwords) at their minimum, maximum, and edge values to uncover subtle bugs.</a:t>
            </a:r>
            <a:endParaRPr b="0" i="0" sz="1700" u="none" cap="none" strike="noStrike"/>
          </a:p>
        </p:txBody>
      </p:sp>
      <p:sp>
        <p:nvSpPr>
          <p:cNvPr id="190" name="Google Shape;190;p7"/>
          <p:cNvSpPr/>
          <p:nvPr/>
        </p:nvSpPr>
        <p:spPr>
          <a:xfrm>
            <a:off x="766882" y="5778698"/>
            <a:ext cx="2190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 Ligh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  <a:endParaRPr b="0" i="0" sz="1700" u="none" cap="none" strike="noStrike"/>
          </a:p>
        </p:txBody>
      </p:sp>
      <p:sp>
        <p:nvSpPr>
          <p:cNvPr id="191" name="Google Shape;191;p7"/>
          <p:cNvSpPr/>
          <p:nvPr/>
        </p:nvSpPr>
        <p:spPr>
          <a:xfrm>
            <a:off x="766882" y="6120646"/>
            <a:ext cx="643878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766882" y="6291143"/>
            <a:ext cx="3281601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Injection Prevention</a:t>
            </a:r>
            <a:endParaRPr b="0" i="0" sz="2150" u="none" cap="none" strike="noStrike"/>
          </a:p>
        </p:txBody>
      </p:sp>
      <p:sp>
        <p:nvSpPr>
          <p:cNvPr id="193" name="Google Shape;193;p7"/>
          <p:cNvSpPr/>
          <p:nvPr/>
        </p:nvSpPr>
        <p:spPr>
          <a:xfrm>
            <a:off x="766882" y="6764893"/>
            <a:ext cx="6438781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Specialized tests to detect and prevent common and advanced SQL injection attempts through the login form.</a:t>
            </a:r>
            <a:endParaRPr b="0" i="0" sz="170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7424737" y="5778698"/>
            <a:ext cx="2190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 Ligh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  <a:endParaRPr b="0" i="0" sz="1700" u="none" cap="none" strike="noStrike"/>
          </a:p>
        </p:txBody>
      </p:sp>
      <p:sp>
        <p:nvSpPr>
          <p:cNvPr id="195" name="Google Shape;195;p7"/>
          <p:cNvSpPr/>
          <p:nvPr/>
        </p:nvSpPr>
        <p:spPr>
          <a:xfrm>
            <a:off x="7424737" y="6120646"/>
            <a:ext cx="643878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7424737" y="6291143"/>
            <a:ext cx="3615928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Password Strength Checks</a:t>
            </a:r>
            <a:endParaRPr b="0" i="0" sz="2150" u="none" cap="none" strike="noStrike"/>
          </a:p>
        </p:txBody>
      </p:sp>
      <p:sp>
        <p:nvSpPr>
          <p:cNvPr id="197" name="Google Shape;197;p7"/>
          <p:cNvSpPr/>
          <p:nvPr/>
        </p:nvSpPr>
        <p:spPr>
          <a:xfrm>
            <a:off x="7424737" y="6764893"/>
            <a:ext cx="6438781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Validating password complexity requirements, minimum length, special characters, and dictionary attacks.</a:t>
            </a:r>
            <a:endParaRPr b="0" i="0" sz="1700" u="none" cap="none" strike="noStrike"/>
          </a:p>
        </p:txBody>
      </p:sp>
      <p:pic>
        <p:nvPicPr>
          <p:cNvPr id="198" name="Google Shape;198;p7" title="Screenshot 2025-09-14 at 4.54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829" y="7422625"/>
            <a:ext cx="2150571" cy="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a5c70ac2e_0_0"/>
          <p:cNvSpPr txBox="1"/>
          <p:nvPr/>
        </p:nvSpPr>
        <p:spPr>
          <a:xfrm>
            <a:off x="0" y="0"/>
            <a:ext cx="14282100" cy="6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Tools Used in Login Form Testing Project</a:t>
            </a:r>
            <a:endParaRPr b="1" sz="32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b="1" lang="en-US" sz="3000">
                <a:solidFill>
                  <a:schemeClr val="dk1"/>
                </a:solidFill>
              </a:rPr>
              <a:t>Selenium WebDriver</a:t>
            </a:r>
            <a:endParaRPr b="1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For automating browser-based interaction.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Simulates real user actions (entering credentials, clicking login, handling errors).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b="1" lang="en-US" sz="3000">
                <a:solidFill>
                  <a:schemeClr val="dk1"/>
                </a:solidFill>
              </a:rPr>
              <a:t>JUnit 5</a:t>
            </a:r>
            <a:endParaRPr b="1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For structured test case management and execution.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Supports parameterized testing (test multiple sets of credentials easily).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b="1" lang="en-US" sz="3000">
                <a:solidFill>
                  <a:schemeClr val="dk1"/>
                </a:solidFill>
              </a:rPr>
              <a:t>Allure Reports / HTML Reports</a:t>
            </a:r>
            <a:endParaRPr b="1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For reporting and visualization of test results.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Provides pass/fail summaries, defect insights, and execution history.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b="1" lang="en-US" sz="3000">
                <a:solidFill>
                  <a:schemeClr val="dk1"/>
                </a:solidFill>
              </a:rPr>
              <a:t>SQL Injection Testing Tools (or manual injection attempts).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Used for security validation.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Can include </a:t>
            </a:r>
            <a:r>
              <a:rPr b="1" lang="en-US" sz="3000">
                <a:solidFill>
                  <a:schemeClr val="dk1"/>
                </a:solidFill>
              </a:rPr>
              <a:t>OWASP ZAP / Burp Suite</a:t>
            </a:r>
            <a:r>
              <a:rPr lang="en-US" sz="3000">
                <a:solidFill>
                  <a:schemeClr val="dk1"/>
                </a:solidFill>
              </a:rPr>
              <a:t> (though your write-up mainly said "SQL injection attempts").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05" name="Google Shape;205;g38a5c70ac2e_0_0" title="Screenshot 2025-09-14 at 9.13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875" y="7573725"/>
            <a:ext cx="277252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793790" y="931069"/>
            <a:ext cx="1037367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Technologies and Methodologies</a:t>
            </a:r>
            <a:endParaRPr b="0" i="0" sz="4450" u="none" cap="none" strike="noStrike"/>
          </a:p>
        </p:txBody>
      </p:sp>
      <p:sp>
        <p:nvSpPr>
          <p:cNvPr id="212" name="Google Shape;212;p8"/>
          <p:cNvSpPr/>
          <p:nvPr/>
        </p:nvSpPr>
        <p:spPr>
          <a:xfrm>
            <a:off x="793790" y="209347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Leveraging industry-standard tools and techniques, our framework provides a robust and efficient testing pipeline.</a:t>
            </a:r>
            <a:endParaRPr b="0" i="0" sz="1750" u="none" cap="none" strike="noStrike"/>
          </a:p>
        </p:txBody>
      </p:sp>
      <p:pic>
        <p:nvPicPr>
          <p:cNvPr descr="preencoded.png"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115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793790" y="35619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Black-Box Testing</a:t>
            </a:r>
            <a:endParaRPr b="0" i="0" sz="2200" u="none" cap="none" strike="noStrike"/>
          </a:p>
        </p:txBody>
      </p:sp>
      <p:sp>
        <p:nvSpPr>
          <p:cNvPr id="215" name="Google Shape;215;p8"/>
          <p:cNvSpPr/>
          <p:nvPr/>
        </p:nvSpPr>
        <p:spPr>
          <a:xfrm>
            <a:off x="793790" y="4052411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Testing login functionality without internal knowledge of the system's code structure.</a:t>
            </a:r>
            <a:endParaRPr b="0" i="0" sz="1750" u="none" cap="none" strike="noStrike"/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71152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7456884" y="35619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Selenium</a:t>
            </a:r>
            <a:endParaRPr b="0" i="0" sz="2200" u="none" cap="none" strike="noStrike"/>
          </a:p>
        </p:txBody>
      </p:sp>
      <p:sp>
        <p:nvSpPr>
          <p:cNvPr id="218" name="Google Shape;218;p8"/>
          <p:cNvSpPr/>
          <p:nvPr/>
        </p:nvSpPr>
        <p:spPr>
          <a:xfrm>
            <a:off x="7456884" y="4052411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Automating browser interactions for functional and UI-based login tests.</a:t>
            </a:r>
            <a:endParaRPr b="0" i="0" sz="1750" u="none" cap="none" strike="noStrike"/>
          </a:p>
        </p:txBody>
      </p:sp>
      <p:pic>
        <p:nvPicPr>
          <p:cNvPr descr="preencoded.png" id="219" name="Google Shape;21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2318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793790" y="60823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JUnit/TestNG</a:t>
            </a:r>
            <a:endParaRPr b="0" i="0" sz="2200" u="none" cap="none" strike="noStrike"/>
          </a:p>
        </p:txBody>
      </p:sp>
      <p:sp>
        <p:nvSpPr>
          <p:cNvPr id="221" name="Google Shape;221;p8"/>
          <p:cNvSpPr/>
          <p:nvPr/>
        </p:nvSpPr>
        <p:spPr>
          <a:xfrm>
            <a:off x="793790" y="6572726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Frameworks for structuring and executing automated test cases, managing test suites, and generating reports.</a:t>
            </a:r>
            <a:endParaRPr b="0" i="0" sz="1750" u="none" cap="none" strike="noStrike"/>
          </a:p>
        </p:txBody>
      </p:sp>
      <p:pic>
        <p:nvPicPr>
          <p:cNvPr descr="preencoded.png" id="222" name="Google Shape;2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52318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7456884" y="60823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Testing</a:t>
            </a:r>
            <a:endParaRPr b="0" i="0" sz="2200" u="none" cap="none" strike="noStrike"/>
          </a:p>
        </p:txBody>
      </p:sp>
      <p:sp>
        <p:nvSpPr>
          <p:cNvPr id="224" name="Google Shape;224;p8"/>
          <p:cNvSpPr/>
          <p:nvPr/>
        </p:nvSpPr>
        <p:spPr>
          <a:xfrm>
            <a:off x="7456884" y="6572726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Specifically designed tests for detecting SQL injection vulnerabilities and verifying database interaction security.</a:t>
            </a:r>
            <a:endParaRPr b="0" i="0" sz="1750" u="none" cap="none" strike="noStrike"/>
          </a:p>
        </p:txBody>
      </p:sp>
      <p:pic>
        <p:nvPicPr>
          <p:cNvPr id="225" name="Google Shape;225;p8" title="Screenshot 2025-09-14 at 4.54.3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77625" y="7298525"/>
            <a:ext cx="2835225" cy="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2025-09-13T23:22:30Z</dcterms:created>
</cp:coreProperties>
</file>